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52"/>
  </p:notesMasterIdLst>
  <p:handoutMasterIdLst>
    <p:handoutMasterId r:id="rId53"/>
  </p:handoutMasterIdLst>
  <p:sldIdLst>
    <p:sldId id="288" r:id="rId3"/>
    <p:sldId id="332" r:id="rId4"/>
    <p:sldId id="331" r:id="rId5"/>
    <p:sldId id="289" r:id="rId6"/>
    <p:sldId id="302" r:id="rId7"/>
    <p:sldId id="305" r:id="rId8"/>
    <p:sldId id="304" r:id="rId9"/>
    <p:sldId id="300" r:id="rId10"/>
    <p:sldId id="306" r:id="rId11"/>
    <p:sldId id="279" r:id="rId12"/>
    <p:sldId id="280" r:id="rId13"/>
    <p:sldId id="357" r:id="rId14"/>
    <p:sldId id="358" r:id="rId15"/>
    <p:sldId id="323" r:id="rId16"/>
    <p:sldId id="356" r:id="rId17"/>
    <p:sldId id="307" r:id="rId18"/>
    <p:sldId id="339" r:id="rId19"/>
    <p:sldId id="341" r:id="rId20"/>
    <p:sldId id="342" r:id="rId21"/>
    <p:sldId id="308" r:id="rId22"/>
    <p:sldId id="365" r:id="rId23"/>
    <p:sldId id="361" r:id="rId24"/>
    <p:sldId id="364" r:id="rId25"/>
    <p:sldId id="366" r:id="rId26"/>
    <p:sldId id="363" r:id="rId27"/>
    <p:sldId id="309" r:id="rId28"/>
    <p:sldId id="351" r:id="rId29"/>
    <p:sldId id="352" r:id="rId30"/>
    <p:sldId id="344" r:id="rId31"/>
    <p:sldId id="359" r:id="rId32"/>
    <p:sldId id="360" r:id="rId33"/>
    <p:sldId id="345" r:id="rId34"/>
    <p:sldId id="310" r:id="rId35"/>
    <p:sldId id="347" r:id="rId36"/>
    <p:sldId id="311" r:id="rId37"/>
    <p:sldId id="348" r:id="rId38"/>
    <p:sldId id="349" r:id="rId39"/>
    <p:sldId id="350" r:id="rId40"/>
    <p:sldId id="333" r:id="rId41"/>
    <p:sldId id="337" r:id="rId42"/>
    <p:sldId id="336" r:id="rId43"/>
    <p:sldId id="301" r:id="rId44"/>
    <p:sldId id="290" r:id="rId45"/>
    <p:sldId id="335" r:id="rId46"/>
    <p:sldId id="297" r:id="rId47"/>
    <p:sldId id="294" r:id="rId48"/>
    <p:sldId id="295" r:id="rId49"/>
    <p:sldId id="298" r:id="rId50"/>
    <p:sldId id="285" r:id="rId51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13.12.2023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7525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  <a:p>
            <a:endParaRPr lang="en-GB" dirty="0"/>
          </a:p>
          <a:p>
            <a:r>
              <a:rPr lang="en-GB" dirty="0"/>
              <a:t>Data augmentation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83508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7582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2742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required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experimentation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1855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 stacking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memory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4245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89392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0955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687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paper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7074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Breakthrough!</a:t>
            </a:r>
          </a:p>
          <a:p>
            <a:endParaRPr lang="de-DE" dirty="0"/>
          </a:p>
          <a:p>
            <a:r>
              <a:rPr lang="de-DE" dirty="0"/>
              <a:t>DQN – </a:t>
            </a:r>
            <a:r>
              <a:rPr lang="de-DE" dirty="0" err="1"/>
              <a:t>value-based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7012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Breakthrough!</a:t>
            </a:r>
          </a:p>
          <a:p>
            <a:endParaRPr lang="de-DE" dirty="0"/>
          </a:p>
          <a:p>
            <a:r>
              <a:rPr lang="de-DE" dirty="0"/>
              <a:t>PPO – a </a:t>
            </a:r>
            <a:r>
              <a:rPr lang="de-DE" dirty="0" err="1"/>
              <a:t>stable</a:t>
            </a:r>
            <a:r>
              <a:rPr lang="de-DE" dirty="0"/>
              <a:t> and sample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R_t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and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relative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241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1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2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  <p:sldLayoutId id="2147483886" r:id="rId7"/>
    <p:sldLayoutId id="214748388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uni-leipzig.de/service/kommunikation/medienredaktion/fotoservice.html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29579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D2ACF6D0-717D-5438-7732-26FBD0FE450A}"/>
              </a:ext>
            </a:extLst>
          </p:cNvPr>
          <p:cNvSpPr txBox="1">
            <a:spLocks/>
          </p:cNvSpPr>
          <p:nvPr/>
        </p:nvSpPr>
        <p:spPr bwMode="auto">
          <a:xfrm>
            <a:off x="3651792" y="3592939"/>
            <a:ext cx="3744913" cy="6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Dr. Thomas Burghardt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r="2896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19461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Untertitel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Noch Eine Zwischenfolie mit Bild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76A6CC-465E-97EF-07B0-D4353D9F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238068"/>
            <a:ext cx="2786300" cy="13931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9990765-F89C-C2E8-3259-07AD1F97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6A6A35-EAE7-D3AE-AD2B-10D366521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604DC-1BEB-299E-0D4B-6A42241BA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466E09-2B67-06AF-A569-EB1C05750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241854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B1A6C53-1E1A-85D4-E029-77D70CBD5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245641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extracts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n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Left</a:t>
            </a:r>
            <a:r>
              <a:rPr lang="de-DE" dirty="0"/>
              <a:t> and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acceleration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struggled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parcours</a:t>
            </a:r>
            <a:r>
              <a:rPr lang="de-DE" dirty="0"/>
              <a:t>.</a:t>
            </a:r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78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2B949D-7F66-1ED4-C278-0E8B5418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0" y="3606100"/>
            <a:ext cx="1509055" cy="7545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34AAB3D-F95C-ED40-E9C0-5985D4E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00" y="2476230"/>
            <a:ext cx="1509055" cy="754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66CDFC6-B4A7-76E7-2557-DD9DB2C58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0" y="1426554"/>
            <a:ext cx="1509055" cy="7545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296907E-B054-E57F-9D8A-A1A90E31C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442376"/>
            <a:ext cx="1913823" cy="95691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74931C6-DCF7-A3B9-531E-6E4718ADD865}"/>
              </a:ext>
            </a:extLst>
          </p:cNvPr>
          <p:cNvSpPr txBox="1"/>
          <p:nvPr/>
        </p:nvSpPr>
        <p:spPr>
          <a:xfrm>
            <a:off x="3166946" y="2345081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189C11D-693F-C8BE-F247-9DF5579B9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079" y="3103076"/>
            <a:ext cx="1913823" cy="95691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FAE6CC7-2621-B95A-36EB-0024A155416B}"/>
              </a:ext>
            </a:extLst>
          </p:cNvPr>
          <p:cNvSpPr txBox="1"/>
          <p:nvPr/>
        </p:nvSpPr>
        <p:spPr>
          <a:xfrm>
            <a:off x="3388665" y="4022918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B681A2-3351-4732-F1BF-82DAE6D8E3B2}"/>
              </a:ext>
            </a:extLst>
          </p:cNvPr>
          <p:cNvSpPr txBox="1"/>
          <p:nvPr/>
        </p:nvSpPr>
        <p:spPr>
          <a:xfrm>
            <a:off x="1323705" y="2121573"/>
            <a:ext cx="64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49A37C-BC88-D0A7-8343-53BA7D01C2EF}"/>
              </a:ext>
            </a:extLst>
          </p:cNvPr>
          <p:cNvSpPr txBox="1"/>
          <p:nvPr/>
        </p:nvSpPr>
        <p:spPr>
          <a:xfrm>
            <a:off x="1160590" y="3167124"/>
            <a:ext cx="9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0827556-0B4D-3DB4-8D8F-EEA6D978D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176" y="1564137"/>
            <a:ext cx="732630" cy="73263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648CFC1-6789-A416-7AF4-705E1F0DA15A}"/>
              </a:ext>
            </a:extLst>
          </p:cNvPr>
          <p:cNvSpPr txBox="1"/>
          <p:nvPr/>
        </p:nvSpPr>
        <p:spPr>
          <a:xfrm>
            <a:off x="5951724" y="2345081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05E621D-F836-FD10-F756-C1D456AE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3127644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6CD729E-4B68-FC00-B357-835F6D28736A}"/>
              </a:ext>
            </a:extLst>
          </p:cNvPr>
          <p:cNvSpPr txBox="1"/>
          <p:nvPr/>
        </p:nvSpPr>
        <p:spPr>
          <a:xfrm>
            <a:off x="6337308" y="4022918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07985F7-5543-77A8-F43B-CCA32D0B8D3E}"/>
              </a:ext>
            </a:extLst>
          </p:cNvPr>
          <p:cNvSpPr txBox="1"/>
          <p:nvPr/>
        </p:nvSpPr>
        <p:spPr>
          <a:xfrm>
            <a:off x="1275191" y="4285027"/>
            <a:ext cx="64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2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an agent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48" y="3264598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92178" y="4160651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625481-C902-8DE3-BFEC-044E03F4CBFA}"/>
              </a:ext>
            </a:extLst>
          </p:cNvPr>
          <p:cNvSpPr txBox="1"/>
          <p:nvPr/>
        </p:nvSpPr>
        <p:spPr>
          <a:xfrm>
            <a:off x="1226872" y="4171589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D3A82-0B1B-3D08-BD9A-7F5AAEC066ED}"/>
              </a:ext>
            </a:extLst>
          </p:cNvPr>
          <p:cNvSpPr txBox="1"/>
          <p:nvPr/>
        </p:nvSpPr>
        <p:spPr>
          <a:xfrm>
            <a:off x="7257675" y="4178306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7E0063-4C3B-121D-9B56-48F0EEC0F496}"/>
              </a:ext>
            </a:extLst>
          </p:cNvPr>
          <p:cNvSpPr txBox="1"/>
          <p:nvPr/>
        </p:nvSpPr>
        <p:spPr>
          <a:xfrm>
            <a:off x="4072587" y="4194351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BAD9242-694D-2F5D-A6B5-6CAE4E72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76208"/>
            <a:ext cx="1897146" cy="9485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634417D-7E3E-0977-8DE6-CD629B94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76207"/>
            <a:ext cx="1897146" cy="9485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8B681AD-B3C8-1DAA-F832-AA3A3322A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76208"/>
            <a:ext cx="1897146" cy="9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RL algorithm classification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AC8C76-1AD2-9806-6E7D-1890BEFE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090" y="1617663"/>
            <a:ext cx="5764582" cy="2984500"/>
          </a:xfrm>
        </p:spPr>
      </p:pic>
    </p:spTree>
    <p:extLst>
      <p:ext uri="{BB962C8B-B14F-4D97-AF65-F5344CB8AC3E}">
        <p14:creationId xmlns:p14="http://schemas.microsoft.com/office/powerpoint/2010/main" val="370310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Playing Atari with Deep Reinforcement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4D9D5A-A888-FB87-9DB5-FB6188D1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29" y="2882160"/>
            <a:ext cx="5660742" cy="1441638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Introduces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DQN,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Plays Atari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Utilized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greyscaled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1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Proximal policy optimization algorithms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Introduces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PPO,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sample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Great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PPO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restricts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updates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FD95AC-E875-F398-AEFD-6028AF96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11" y="3039527"/>
            <a:ext cx="2753109" cy="44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F2F17A-FD16-8C6B-2C4E-BE381483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21" y="3900002"/>
            <a:ext cx="3391373" cy="4001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CFD11C4-0607-AA72-EE10-EC29965E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30" y="2706238"/>
            <a:ext cx="425826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Deep reinforcement learning for autonomous driving: a survey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RL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modern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RL such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shaping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00C7D-E49F-021B-2ED1-352687C0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16" y="2571750"/>
            <a:ext cx="5112267" cy="19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5">
            <a:extLst>
              <a:ext uri="{FF2B5EF4-FFF2-40B4-BE49-F238E27FC236}">
                <a16:creationId xmlns:a16="http://schemas.microsoft.com/office/drawing/2014/main" id="{5238E882-87E8-59A1-79EB-91294F08E9E8}"/>
              </a:ext>
            </a:extLst>
          </p:cNvPr>
          <p:cNvSpPr txBox="1">
            <a:spLocks/>
          </p:cNvSpPr>
          <p:nvPr/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  <a:latin typeface="Lucida Grande"/>
              </a:rPr>
              <a:t>End-to-end driving via conditional imitation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4B294D-B576-E04C-29DB-370A581C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39" y="1618298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Imitation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Extensive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Data Augmentation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tone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salt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-and-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pepper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E8AC1-B6FD-B8F9-9EA9-2993366E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56" y="3036986"/>
            <a:ext cx="3450198" cy="16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6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PPO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3" y="1205458"/>
            <a:ext cx="1543774" cy="7718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A5D4C1B-6B39-D321-1EB4-5C643AE906F3}"/>
              </a:ext>
            </a:extLst>
          </p:cNvPr>
          <p:cNvSpPr/>
          <p:nvPr/>
        </p:nvSpPr>
        <p:spPr>
          <a:xfrm>
            <a:off x="3047145" y="2000204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Environment</a:t>
            </a:r>
            <a:endParaRPr lang="en-GB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34E49AB-0B90-D307-E690-BC3342EACF4D}"/>
              </a:ext>
            </a:extLst>
          </p:cNvPr>
          <p:cNvSpPr/>
          <p:nvPr/>
        </p:nvSpPr>
        <p:spPr>
          <a:xfrm>
            <a:off x="3052087" y="3481105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Agent</a:t>
            </a:r>
            <a:endParaRPr lang="en-GB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6A06AE4D-4A08-6456-EFAF-0B0306FD1A4C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5529323" y="2263649"/>
            <a:ext cx="4942" cy="1480901"/>
          </a:xfrm>
          <a:prstGeom prst="curvedConnector3">
            <a:avLst>
              <a:gd name="adj1" fmla="val 172111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EFCABB9-563C-2F25-91A4-D5B4984218E6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>
            <a:off x="3047145" y="2263650"/>
            <a:ext cx="4942" cy="1480901"/>
          </a:xfrm>
          <a:prstGeom prst="curvedConnector3">
            <a:avLst>
              <a:gd name="adj1" fmla="val 149547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ussdiagramm: Karte 26">
            <a:extLst>
              <a:ext uri="{FF2B5EF4-FFF2-40B4-BE49-F238E27FC236}">
                <a16:creationId xmlns:a16="http://schemas.microsoft.com/office/drawing/2014/main" id="{8A25E12D-95D6-C471-763C-A81A4B018503}"/>
              </a:ext>
            </a:extLst>
          </p:cNvPr>
          <p:cNvSpPr/>
          <p:nvPr/>
        </p:nvSpPr>
        <p:spPr>
          <a:xfrm>
            <a:off x="2914181" y="1631304"/>
            <a:ext cx="602166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t</a:t>
            </a:r>
            <a:endParaRPr lang="en-GB" baseline="-25000" dirty="0"/>
          </a:p>
        </p:txBody>
      </p:sp>
      <p:sp>
        <p:nvSpPr>
          <p:cNvPr id="28" name="Flussdiagramm: Karte 27">
            <a:extLst>
              <a:ext uri="{FF2B5EF4-FFF2-40B4-BE49-F238E27FC236}">
                <a16:creationId xmlns:a16="http://schemas.microsoft.com/office/drawing/2014/main" id="{98C169BD-6F7E-C7B7-290D-4FEC362FD190}"/>
              </a:ext>
            </a:extLst>
          </p:cNvPr>
          <p:cNvSpPr/>
          <p:nvPr/>
        </p:nvSpPr>
        <p:spPr>
          <a:xfrm>
            <a:off x="2906329" y="3163045"/>
            <a:ext cx="921270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0" i="0" dirty="0">
                <a:solidFill>
                  <a:schemeClr val="bg1"/>
                </a:solidFill>
                <a:effectLst/>
              </a:rPr>
              <a:t>Π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 err="1">
                <a:solidFill>
                  <a:schemeClr val="bg1"/>
                </a:solidFill>
              </a:rPr>
              <a:t>|s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sp>
        <p:nvSpPr>
          <p:cNvPr id="29" name="Flussdiagramm: Karte 28">
            <a:extLst>
              <a:ext uri="{FF2B5EF4-FFF2-40B4-BE49-F238E27FC236}">
                <a16:creationId xmlns:a16="http://schemas.microsoft.com/office/drawing/2014/main" id="{87F497FF-FD15-1F99-836C-BBAED56B116A}"/>
              </a:ext>
            </a:extLst>
          </p:cNvPr>
          <p:cNvSpPr/>
          <p:nvPr/>
        </p:nvSpPr>
        <p:spPr>
          <a:xfrm>
            <a:off x="1564240" y="2586916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  <a:r>
              <a:rPr lang="de-DE" baseline="-25000" dirty="0">
                <a:solidFill>
                  <a:schemeClr val="tx1"/>
                </a:solidFill>
              </a:rPr>
              <a:t>t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sp>
        <p:nvSpPr>
          <p:cNvPr id="30" name="Flussdiagramm: Karte 29">
            <a:extLst>
              <a:ext uri="{FF2B5EF4-FFF2-40B4-BE49-F238E27FC236}">
                <a16:creationId xmlns:a16="http://schemas.microsoft.com/office/drawing/2014/main" id="{6B68B95D-0793-44F4-61A3-2F980C690486}"/>
              </a:ext>
            </a:extLst>
          </p:cNvPr>
          <p:cNvSpPr/>
          <p:nvPr/>
        </p:nvSpPr>
        <p:spPr>
          <a:xfrm>
            <a:off x="5792450" y="2647721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r>
              <a:rPr lang="de-DE" dirty="0">
                <a:solidFill>
                  <a:schemeClr val="tx1"/>
                </a:solidFill>
              </a:rPr>
              <a:t>,r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925E9E1-9AD2-B24F-2CE7-8D361127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16" y="2531217"/>
            <a:ext cx="1496662" cy="74833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6890C19-4CD8-AAFC-C31C-3455816F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48" y="4171021"/>
            <a:ext cx="723598" cy="36179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D2E03C3-668C-A9FC-DBD2-393D19BB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499" y="4053712"/>
            <a:ext cx="579502" cy="579502"/>
          </a:xfrm>
          <a:prstGeom prst="rect">
            <a:avLst/>
          </a:prstGeom>
        </p:spPr>
      </p:pic>
      <p:sp>
        <p:nvSpPr>
          <p:cNvPr id="34" name="Würfel 33">
            <a:extLst>
              <a:ext uri="{FF2B5EF4-FFF2-40B4-BE49-F238E27FC236}">
                <a16:creationId xmlns:a16="http://schemas.microsoft.com/office/drawing/2014/main" id="{75316947-D6E0-8C7A-7EF9-DC61BBEE59F0}"/>
              </a:ext>
            </a:extLst>
          </p:cNvPr>
          <p:cNvSpPr/>
          <p:nvPr/>
        </p:nvSpPr>
        <p:spPr>
          <a:xfrm>
            <a:off x="4775735" y="4072363"/>
            <a:ext cx="599070" cy="563122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PPO</a:t>
            </a:r>
            <a:endParaRPr lang="en-GB" sz="1000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20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9">
            <a:extLst>
              <a:ext uri="{FF2B5EF4-FFF2-40B4-BE49-F238E27FC236}">
                <a16:creationId xmlns:a16="http://schemas.microsoft.com/office/drawing/2014/main" id="{356AE4D6-9CCA-5C34-BCFB-88777669B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408" y="1236715"/>
            <a:ext cx="6315382" cy="3440523"/>
          </a:xfrm>
        </p:spPr>
      </p:pic>
    </p:spTree>
    <p:extLst>
      <p:ext uri="{BB962C8B-B14F-4D97-AF65-F5344CB8AC3E}">
        <p14:creationId xmlns:p14="http://schemas.microsoft.com/office/powerpoint/2010/main" val="616209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06646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>
          <a:xfrm>
            <a:off x="5821272" y="3236495"/>
            <a:ext cx="2865528" cy="1064571"/>
          </a:xfr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2C5189-17E2-C3AA-A5AA-C39FA9F5FDBF}"/>
              </a:ext>
            </a:extLst>
          </p:cNvPr>
          <p:cNvSpPr txBox="1"/>
          <p:nvPr/>
        </p:nvSpPr>
        <p:spPr>
          <a:xfrm>
            <a:off x="733926" y="1407695"/>
            <a:ext cx="472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per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again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9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1BE0C0-BA93-83FB-D043-B44A8AB9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399" y="1617662"/>
            <a:ext cx="4422914" cy="3058601"/>
          </a:xfrm>
        </p:spPr>
      </p:pic>
    </p:spTree>
    <p:extLst>
      <p:ext uri="{BB962C8B-B14F-4D97-AF65-F5344CB8AC3E}">
        <p14:creationId xmlns:p14="http://schemas.microsoft.com/office/powerpoint/2010/main" val="1631120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3FCCE-8ABA-C418-9077-1BAEC6DA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last 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9E3187-6C0C-0B39-2346-2088CBBE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50" y="3221186"/>
            <a:ext cx="1470563" cy="14705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0E7E01-09E0-01B6-FBFB-DAE61CD0926C}"/>
              </a:ext>
            </a:extLst>
          </p:cNvPr>
          <p:cNvSpPr txBox="1"/>
          <p:nvPr/>
        </p:nvSpPr>
        <p:spPr>
          <a:xfrm>
            <a:off x="5324247" y="3679468"/>
            <a:ext cx="19254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Left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and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right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wheel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acceleration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136B1EA-E036-8BBC-D6B3-8F0ABCD4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38" y="3221186"/>
            <a:ext cx="1194390" cy="5971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0BABC8-08A9-CA1C-29D3-F07F6DA8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38" y="3373586"/>
            <a:ext cx="1194390" cy="5971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A7F82D6-10CE-1B81-5503-967637B3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38" y="3525986"/>
            <a:ext cx="1194390" cy="5971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1A56531-FA61-9C21-9269-6FE0FE86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38" y="3678386"/>
            <a:ext cx="1194390" cy="5971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06A998-328B-979F-379A-521880D9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38" y="3830786"/>
            <a:ext cx="1194390" cy="5971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395AA4-9BB9-E230-7627-BE939545D35E}"/>
              </a:ext>
            </a:extLst>
          </p:cNvPr>
          <p:cNvSpPr txBox="1"/>
          <p:nvPr/>
        </p:nvSpPr>
        <p:spPr>
          <a:xfrm>
            <a:off x="1586458" y="4390353"/>
            <a:ext cx="1300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Image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stack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9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Q1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4119906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7257675" y="412662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4142668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2FE2DA-D0FE-BE93-0212-593716E8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24525"/>
            <a:ext cx="1897146" cy="9485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F4B45C-81DC-551D-1F5A-E3D9CE6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24524"/>
            <a:ext cx="1897146" cy="9485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EF3883-6E7A-1804-86B7-B2CDCC9E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24525"/>
            <a:ext cx="1897146" cy="9485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6BF393F-C1DF-6811-5C78-907BB0794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8" y="2327016"/>
            <a:ext cx="1600200" cy="8001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62D5B8-58F7-B33D-92BA-1275C0403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122" y="2327016"/>
            <a:ext cx="1600200" cy="8001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526ABD-F2D8-E608-2512-8149927DA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2333733"/>
            <a:ext cx="1600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Formatierungsanmerkung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160060"/>
            <a:ext cx="8234363" cy="344263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de-DE" dirty="0">
                <a:ea typeface="ＭＳ Ｐゴシック" charset="0"/>
              </a:rPr>
              <a:t>Überschriften, Zwischenüberschriften und Fließtext werden beim Eintippen der ersten Textzeile automatisch formatiert. 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Aufzählungen können über die Schaltfläche „Aufzählungszeichen“ eingestellt werden.</a:t>
            </a:r>
          </a:p>
          <a:p>
            <a:pPr marL="271463" indent="-271463">
              <a:defRPr/>
            </a:pPr>
            <a:r>
              <a:rPr lang="de-DE" dirty="0">
                <a:ea typeface="ＭＳ Ｐゴシック" charset="0"/>
              </a:rPr>
              <a:t>Nach einem Umbruch (Enter) erscheint ein weiteres Aufzählungszeichen. </a:t>
            </a:r>
          </a:p>
          <a:p>
            <a:pPr marL="719138" lvl="1" indent="-261938">
              <a:defRPr/>
            </a:pPr>
            <a:r>
              <a:rPr lang="de-DE" dirty="0">
                <a:ea typeface="ＭＳ Ｐゴシック" charset="0"/>
              </a:rPr>
              <a:t>Durch Drücken der Tabulatortaste wird der Text im Format der nächsten Gliederungseben dargestellt. </a:t>
            </a:r>
          </a:p>
          <a:p>
            <a:pPr marL="0" indent="0" eaLnBrk="1" hangingPunct="1"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Titel und Fußzeile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der Präsentation können automatisch für alle Folien geändert werden unter Ansicht/Folienmaster. Dort auf der Masterfolie 2 den Text bearbeiten.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light </a:t>
            </a:r>
            <a:r>
              <a:rPr lang="de-DE" dirty="0" err="1"/>
              <a:t>settings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73481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The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thesis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investigates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training</a:t>
            </a:r>
            <a:r>
              <a:rPr lang="de-DE" dirty="0">
                <a:latin typeface="+mn-lt"/>
                <a:cs typeface="Arial" panose="020B0604020202020204" pitchFamily="34" charset="0"/>
              </a:rPr>
              <a:t> an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agent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that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is</a:t>
            </a:r>
            <a:r>
              <a:rPr lang="de-DE" dirty="0">
                <a:latin typeface="+mn-lt"/>
                <a:cs typeface="Arial" panose="020B0604020202020204" pitchFamily="34" charset="0"/>
              </a:rPr>
              <a:t> resilient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to</a:t>
            </a:r>
            <a:r>
              <a:rPr lang="de-DE" dirty="0">
                <a:latin typeface="+mn-lt"/>
                <a:cs typeface="Arial" panose="020B0604020202020204" pitchFamily="34" charset="0"/>
              </a:rPr>
              <a:t> light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changes</a:t>
            </a:r>
            <a:r>
              <a:rPr lang="de-DE" dirty="0">
                <a:latin typeface="+mn-lt"/>
                <a:cs typeface="Arial" panose="020B0604020202020204" pitchFamily="34" charset="0"/>
              </a:rPr>
              <a:t>.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71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Hier könnte sich Ihr Fließtext befinden. Fließtexte sind natürlich nicht schlecht – aber in einer Präsentation auch nicht optimal. Haben Sie ein Herz für Ihre Zuhörer und bedenken Sie folgende Tipps: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Lange Texte vermeiden,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Schlagwörter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oder kurze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Wortgruppen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hervorheben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Aufzählungen verwenden.</a:t>
            </a: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AUFZÄHLUNG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Wenn es doch mal ein längerer Text sein soll, dann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markieren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Sie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wichtigsten Inhalte fett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Nutzen Sie Schlagwörter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oder Aufzählungen </a:t>
            </a:r>
          </a:p>
          <a:p>
            <a:pPr marL="719138" lvl="1" indent="-261938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Auch Aufzählungen mit mehreren Ebenen sind möglich.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ZWEI SPALTEN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 eaLnBrk="1" hangingPunct="1">
              <a:lnSpc>
                <a:spcPct val="110000"/>
              </a:lnSpc>
              <a:buFont typeface="Symbol" charset="2"/>
              <a:buNone/>
              <a:defRPr/>
            </a:pPr>
            <a:r>
              <a:rPr lang="de-DE" altLang="de-DE" dirty="0">
                <a:latin typeface="Arial" panose="020B0604020202020204" pitchFamily="34" charset="0"/>
              </a:rPr>
              <a:t>Eine zweite Spalte wird dann hier angeordnet: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Mit Schlagwörtern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und Aufzählungen</a:t>
            </a:r>
          </a:p>
          <a:p>
            <a:pPr marL="719138" lvl="1" indent="-261938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</a:rPr>
              <a:t>Auch hier stehen mehrere Ebenen zur Verfügung.</a:t>
            </a: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804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28677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könnte sich Ihre Bildunterschrift befinden </a:t>
            </a:r>
            <a:r>
              <a:rPr lang="mr-IN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Arial, 12pt, 50 % Schwarz</a:t>
            </a:r>
          </a:p>
        </p:txBody>
      </p:sp>
      <p:pic>
        <p:nvPicPr>
          <p:cNvPr id="9" name="Bildplatzhalter 8" descr="2013_Bibliothek_004_UL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1186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Bildplatzhalter 3" descr="2013_GWZ-Eingangsbereich_003_UL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>
            <a:fillRect/>
          </a:stretch>
        </p:blipFill>
        <p:spPr>
          <a:xfrm>
            <a:off x="7938" y="0"/>
            <a:ext cx="9136062" cy="5135562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Anwendungs-beispiel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Vergessen Sie bei der Verwendung von Bildmaterial bitte nicht die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Angabe der Quelle 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und vergewissern Sie sich, dass Sie über die nötigen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</a:rPr>
              <a:t>Bildrechte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verfügen.</a:t>
            </a:r>
          </a:p>
          <a:p>
            <a:pPr marL="0" indent="0" eaLnBrk="1" hangingPunct="1">
              <a:buFont typeface="Symbol" panose="05050102010706020507" pitchFamily="18" charset="2"/>
              <a:buNone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Kennen Sie schon unseren </a:t>
            </a:r>
            <a:r>
              <a:rPr lang="de-DE" altLang="de-DE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Fotoservice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28" name="Inhaltsplatzhalter 7"/>
          <p:cNvSpPr txBox="1">
            <a:spLocks/>
          </p:cNvSpPr>
          <p:nvPr/>
        </p:nvSpPr>
        <p:spPr bwMode="auto">
          <a:xfrm>
            <a:off x="3352800" y="4368800"/>
            <a:ext cx="499384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0858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5430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00250" indent="-17145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4574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146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3718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29050" indent="-17145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>
                <a:solidFill>
                  <a:srgbClr val="7F7F7F"/>
                </a:solidFill>
              </a:rPr>
              <a:t>Quelle: Universität Leipzig / Name des Fotografen</a:t>
            </a:r>
          </a:p>
        </p:txBody>
      </p:sp>
      <p:pic>
        <p:nvPicPr>
          <p:cNvPr id="11" name="Bildplatzhalter 8" descr="2013_GWZ_002_UL1.jp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 b="4833"/>
          <a:stretch>
            <a:fillRect/>
          </a:stretch>
        </p:blipFill>
        <p:spPr/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Anwendungsbeispiel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Abbildungsunterschrift</a:t>
            </a:r>
            <a:endParaRPr lang="de-DE" altLang="de-DE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1749" name="Diagrammplatzhalter 8"/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3079074230"/>
              </p:ext>
            </p:extLst>
          </p:nvPr>
        </p:nvGraphicFramePr>
        <p:xfrm>
          <a:off x="416719" y="1561580"/>
          <a:ext cx="3840727" cy="28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2" imgW="3950550" imgH="3078747" progId="Excel.Chart.8">
                  <p:embed/>
                </p:oleObj>
              </mc:Choice>
              <mc:Fallback>
                <p:oleObj name="Diagramm" r:id="rId2" imgW="3950550" imgH="3078747" progId="Excel.Chart.8">
                  <p:embed/>
                  <p:pic>
                    <p:nvPicPr>
                      <p:cNvPr id="0" name="Diagrammplatzhalter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9" y="1561580"/>
                        <a:ext cx="3840727" cy="289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Diagrammplatzhalter 8"/>
          <p:cNvGraphicFramePr>
            <a:graphicFrameLocks/>
          </p:cNvGraphicFramePr>
          <p:nvPr/>
        </p:nvGraphicFramePr>
        <p:xfrm>
          <a:off x="4648200" y="1471613"/>
          <a:ext cx="4030663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gramm" r:id="rId4" imgW="4035902" imgH="3078747" progId="Excel.Chart.8">
                  <p:embed/>
                </p:oleObj>
              </mc:Choice>
              <mc:Fallback>
                <p:oleObj name="Diagramm" r:id="rId4" imgW="4035902" imgH="3078747" progId="Excel.Chart.8">
                  <p:embed/>
                  <p:pic>
                    <p:nvPicPr>
                      <p:cNvPr id="0" name="Diagrammplatzhalter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471613"/>
                        <a:ext cx="4030663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feld 10"/>
          <p:cNvSpPr txBox="1">
            <a:spLocks noChangeArrowheads="1"/>
          </p:cNvSpPr>
          <p:nvPr/>
        </p:nvSpPr>
        <p:spPr bwMode="auto">
          <a:xfrm>
            <a:off x="1813142" y="2959964"/>
            <a:ext cx="10414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Gesamt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e-DE" altLang="de-DE" sz="1800" b="1" dirty="0">
                <a:solidFill>
                  <a:schemeClr val="tx1"/>
                </a:solidFill>
              </a:rPr>
              <a:t>14,8</a:t>
            </a:r>
          </a:p>
        </p:txBody>
      </p:sp>
      <p:sp>
        <p:nvSpPr>
          <p:cNvPr id="31754" name="Inhaltsplatzhalter 2"/>
          <p:cNvSpPr txBox="1">
            <a:spLocks/>
          </p:cNvSpPr>
          <p:nvPr/>
        </p:nvSpPr>
        <p:spPr bwMode="auto">
          <a:xfrm>
            <a:off x="4783138" y="4432300"/>
            <a:ext cx="38449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D8413E"/>
              </a:buClr>
            </a:pPr>
            <a:r>
              <a:rPr lang="de-DE" altLang="de-DE" dirty="0">
                <a:solidFill>
                  <a:srgbClr val="7F7F7F"/>
                </a:solidFill>
              </a:rPr>
              <a:t>Abbildungsunterschrift</a:t>
            </a:r>
          </a:p>
          <a:p>
            <a:pPr eaLnBrk="1" hangingPunct="1">
              <a:buClr>
                <a:srgbClr val="D8413E"/>
              </a:buClr>
            </a:pPr>
            <a:endParaRPr lang="de-DE" altLang="de-DE" sz="1000" dirty="0">
              <a:solidFill>
                <a:srgbClr val="7F7F7F"/>
              </a:solidFill>
            </a:endParaRPr>
          </a:p>
        </p:txBody>
      </p:sp>
      <p:sp>
        <p:nvSpPr>
          <p:cNvPr id="31755" name="Textplatzhalter 3"/>
          <p:cNvSpPr txBox="1">
            <a:spLocks/>
          </p:cNvSpPr>
          <p:nvPr/>
        </p:nvSpPr>
        <p:spPr bwMode="auto">
          <a:xfrm>
            <a:off x="457200" y="1063625"/>
            <a:ext cx="70024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Symbol" panose="05050102010706020507" pitchFamily="18" charset="2"/>
              <a:defRPr sz="1200">
                <a:solidFill>
                  <a:srgbClr val="262A3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400" dirty="0"/>
              <a:t>DIAGRAMME</a:t>
            </a:r>
            <a:endParaRPr lang="de-DE" altLang="de-DE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Schriftart:	Arial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Haupttitel:	Schriftgröße 28pt, Großbuchstaben, Zeilenabstand einfach, fett, 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Untertitel:	Schriftgröße 18pt, Zeilenabstand einfach, 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Schwarz (auf Zwischenfolien Weiß)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Folienüberschriften: Schriftgröße 20pt, Großbuchstaben, Zeilenabstand</a:t>
            </a:r>
            <a:b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	einfach, fett,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Unter-Überschriften (Subheadlines): Schriftgröße 14pt, Großbuchstaben, 	Zeilenabstand einfach, Schwarz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Fließtext: Schriftgröße 18pt, Zeilenabstand einfach, Schwarz</a:t>
            </a:r>
          </a:p>
          <a:p>
            <a:pPr marL="719138" lvl="1" indent="-261938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Aufzählung ab 2. Ebene: Schriftgröße 16pt,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Kopf- und Fußzeile: Schriftgröße 12pt, Zeilenabstand einfach, Schwarz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Seitenzahl: Schriftgröße 9pt, Zeilenabstand einfach, Rot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Datumsangabe: Schriftgröße 16pt, Zeilenabstand einfach, Schwarz</a:t>
            </a:r>
          </a:p>
        </p:txBody>
      </p:sp>
      <p:sp>
        <p:nvSpPr>
          <p:cNvPr id="20484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ALLGEMEIN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Textformate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401507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Tabellenkopf: Schriftgröße 14pt, Zeilenabstand einfach, Grau (50 % Schwarz)</a:t>
            </a:r>
          </a:p>
          <a:p>
            <a:pPr marL="271463" indent="-271463">
              <a:defRPr/>
            </a:pPr>
            <a:r>
              <a:rPr lang="de-DE" dirty="0"/>
              <a:t>Erste Spalte: Schriftgröße 14pt, Zeilenabstand einfach, Schwarz</a:t>
            </a:r>
          </a:p>
          <a:p>
            <a:pPr marL="271463" indent="-271463">
              <a:defRPr/>
            </a:pPr>
            <a:r>
              <a:rPr lang="de-DE" dirty="0"/>
              <a:t>Tabellenangaben: Schriftgröße 12pt, Zeilenabstand einfach, Schwarz</a:t>
            </a:r>
          </a:p>
          <a:p>
            <a:pPr marL="271463" indent="-271463">
              <a:defRPr/>
            </a:pPr>
            <a:r>
              <a:rPr lang="de-DE" dirty="0"/>
              <a:t>Rahmenlinien: 1pt Grau (50 % Schwarz) und 0,5pt Grau (50 % Schwarz)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7" name="Tabellenplatzhalter 8"/>
          <p:cNvGraphicFramePr>
            <a:graphicFrameLocks noGrp="1"/>
          </p:cNvGraphicFramePr>
          <p:nvPr/>
        </p:nvGraphicFramePr>
        <p:xfrm>
          <a:off x="457200" y="3211513"/>
          <a:ext cx="8147050" cy="1322420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6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37" marB="456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Anwendungsbeispiel</a:t>
            </a:r>
          </a:p>
        </p:txBody>
      </p:sp>
      <p:sp>
        <p:nvSpPr>
          <p:cNvPr id="32771" name="Inhaltsplatzhalter 6"/>
          <p:cNvSpPr>
            <a:spLocks noGrp="1"/>
          </p:cNvSpPr>
          <p:nvPr>
            <p:ph idx="1"/>
          </p:nvPr>
        </p:nvSpPr>
        <p:spPr>
          <a:xfrm>
            <a:off x="457200" y="4147718"/>
            <a:ext cx="8229600" cy="551289"/>
          </a:xfrm>
        </p:spPr>
        <p:txBody>
          <a:bodyPr/>
          <a:lstStyle/>
          <a:p>
            <a:pPr eaLnBrk="1" hangingPunct="1">
              <a:buFont typeface="Symbol" panose="05050102010706020507" pitchFamily="18" charset="2"/>
              <a:buNone/>
            </a:pPr>
            <a:r>
              <a:rPr lang="de-DE" altLang="de-DE" sz="1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Tabellenunterschrift</a:t>
            </a:r>
          </a:p>
        </p:txBody>
      </p:sp>
      <p:sp>
        <p:nvSpPr>
          <p:cNvPr id="3281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TABELLEN</a:t>
            </a:r>
          </a:p>
        </p:txBody>
      </p:sp>
      <p:graphicFrame>
        <p:nvGraphicFramePr>
          <p:cNvPr id="10" name="Tabellenplatzhalter 8"/>
          <p:cNvGraphicFramePr>
            <a:graphicFrameLocks noGrp="1"/>
          </p:cNvGraphicFramePr>
          <p:nvPr/>
        </p:nvGraphicFramePr>
        <p:xfrm>
          <a:off x="539750" y="1719263"/>
          <a:ext cx="8147050" cy="2343148"/>
        </p:xfrm>
        <a:graphic>
          <a:graphicData uri="http://schemas.openxmlformats.org/drawingml/2006/table">
            <a:tbl>
              <a:tblPr/>
              <a:tblGrid>
                <a:gridCol w="2876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altLang="de-DE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horzOverflow="overflow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Tabellenkopf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	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Hervorhebung</a:t>
                      </a:r>
                      <a:endParaRPr kumimoji="0" lang="de-DE" altLang="de-DE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  <a:endParaRPr kumimoji="0" lang="de-DE" alt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Symbol" panose="05050102010706020507" pitchFamily="18" charset="2"/>
                        <a:defRPr sz="1000">
                          <a:solidFill>
                            <a:srgbClr val="262A3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rPr>
                        <a:t>Wert</a:t>
                      </a:r>
                    </a:p>
                  </a:txBody>
                  <a:tcPr marL="91443" marR="91443" marT="45699" marB="4569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24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>
              <a:noFill/>
            </a:endParaRPr>
          </a:p>
        </p:txBody>
      </p:sp>
      <p:sp>
        <p:nvSpPr>
          <p:cNvPr id="23555" name="Textplatzhalt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Beispiel für eine Zwischenfolie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sz="2800" dirty="0"/>
              <a:t>Anwendungs-beispiele</a:t>
            </a:r>
          </a:p>
        </p:txBody>
      </p:sp>
    </p:spTree>
    <p:extLst>
      <p:ext uri="{BB962C8B-B14F-4D97-AF65-F5344CB8AC3E}">
        <p14:creationId xmlns:p14="http://schemas.microsoft.com/office/powerpoint/2010/main" val="375427973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1743</Words>
  <Application>Microsoft Office PowerPoint</Application>
  <PresentationFormat>Bildschirmpräsentation (16:9)</PresentationFormat>
  <Paragraphs>420</Paragraphs>
  <Slides>49</Slides>
  <Notes>21</Notes>
  <HiddenSlides>16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Futura</vt:lpstr>
      <vt:lpstr>Lucida Grande</vt:lpstr>
      <vt:lpstr>Arial</vt:lpstr>
      <vt:lpstr>Calibri</vt:lpstr>
      <vt:lpstr>Symbol</vt:lpstr>
      <vt:lpstr>Master1_UniLeipzig_PPT Vorlage</vt:lpstr>
      <vt:lpstr>Master2_UniLeipzig_PPT Vorlage</vt:lpstr>
      <vt:lpstr>Diagramm</vt:lpstr>
      <vt:lpstr>End-to-End Reinforcement Learning of a CNN to achieve an autonomous driving agent resilient to light changes</vt:lpstr>
      <vt:lpstr>Outline </vt:lpstr>
      <vt:lpstr>Answering the questions</vt:lpstr>
      <vt:lpstr>Formatierungsanmerkung</vt:lpstr>
      <vt:lpstr>Textformate</vt:lpstr>
      <vt:lpstr>Textformate</vt:lpstr>
      <vt:lpstr>Textformate</vt:lpstr>
      <vt:lpstr>Anwendungsbeispiel</vt:lpstr>
      <vt:lpstr>Anwendungs-beispiele</vt:lpstr>
      <vt:lpstr>Noch Eine Zwischenfolie mit Bild</vt:lpstr>
      <vt:lpstr>Previous Work at the scads </vt:lpstr>
      <vt:lpstr>Train an Agent to Drive a Vehicle in a Simulated Environment Using Reinforcement Learning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Related work </vt:lpstr>
      <vt:lpstr>Related work</vt:lpstr>
      <vt:lpstr>Related work</vt:lpstr>
      <vt:lpstr>Related work</vt:lpstr>
      <vt:lpstr>Related work</vt:lpstr>
      <vt:lpstr>Related work</vt:lpstr>
      <vt:lpstr>Implementation / Methods </vt:lpstr>
      <vt:lpstr>RL Training Algorithm - PPO</vt:lpstr>
      <vt:lpstr>RL Training REWARD FUNCTION</vt:lpstr>
      <vt:lpstr>Reinforcement learning training setup</vt:lpstr>
      <vt:lpstr>Agent design: preprocessing steps</vt:lpstr>
      <vt:lpstr>Agent Design: Convolutional neural network</vt:lpstr>
      <vt:lpstr>RL Training Monitoring</vt:lpstr>
      <vt:lpstr>Experimentation</vt:lpstr>
      <vt:lpstr>Experimentation</vt:lpstr>
      <vt:lpstr>Evaluation</vt:lpstr>
      <vt:lpstr>Agent evaluation - Q1</vt:lpstr>
      <vt:lpstr>Agent evaluation – Q2</vt:lpstr>
      <vt:lpstr>Jetbot processing power evaluation – Q3</vt:lpstr>
      <vt:lpstr>Conclusion</vt:lpstr>
      <vt:lpstr>Conclusion</vt:lpstr>
      <vt:lpstr>Anwendungsbeispiel</vt:lpstr>
      <vt:lpstr>Anwendungsbeispiel</vt:lpstr>
      <vt:lpstr>Anwendungsbeispiel</vt:lpstr>
      <vt:lpstr>Anwendungsbeispiel</vt:lpstr>
      <vt:lpstr>Anwendungsbeispiel</vt:lpstr>
      <vt:lpstr>PowerPoint-Präsentation</vt:lpstr>
      <vt:lpstr>Anwendungs-beispiel</vt:lpstr>
      <vt:lpstr>Anwendungsbeispiel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93</cp:revision>
  <cp:lastPrinted>2017-09-28T12:33:25Z</cp:lastPrinted>
  <dcterms:created xsi:type="dcterms:W3CDTF">2023-12-05T15:12:24Z</dcterms:created>
  <dcterms:modified xsi:type="dcterms:W3CDTF">2023-12-13T01:11:01Z</dcterms:modified>
</cp:coreProperties>
</file>